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6" r:id="rId6"/>
    <p:sldId id="269" r:id="rId7"/>
    <p:sldId id="270" r:id="rId8"/>
    <p:sldId id="271" r:id="rId9"/>
    <p:sldId id="272" r:id="rId10"/>
    <p:sldId id="273" r:id="rId11"/>
    <p:sldId id="274" r:id="rId12"/>
    <p:sldId id="275" r:id="rId13"/>
    <p:sldId id="276" r:id="rId14"/>
    <p:sldId id="261" r:id="rId15"/>
  </p:sldIdLst>
  <p:sldSz cx="12179300" cy="9134475" type="ledger"/>
  <p:notesSz cx="6954838" cy="9240838"/>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00"/>
    <a:srgbClr val="FFCC00"/>
    <a:srgbClr val="FF33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713" autoAdjust="0"/>
  </p:normalViewPr>
  <p:slideViewPr>
    <p:cSldViewPr>
      <p:cViewPr varScale="1">
        <p:scale>
          <a:sx n="55" d="100"/>
          <a:sy n="55" d="100"/>
        </p:scale>
        <p:origin x="-1818" y="-108"/>
      </p:cViewPr>
      <p:guideLst>
        <p:guide orient="horz" pos="2877"/>
        <p:guide pos="383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1963"/>
          </a:xfrm>
          <a:prstGeom prst="rect">
            <a:avLst/>
          </a:prstGeom>
        </p:spPr>
        <p:txBody>
          <a:bodyPr vert="horz" lIns="90809" tIns="45405" rIns="90809" bIns="45405" rtlCol="0"/>
          <a:lstStyle>
            <a:lvl1pPr algn="l">
              <a:defRPr sz="1200"/>
            </a:lvl1pPr>
          </a:lstStyle>
          <a:p>
            <a:pPr>
              <a:defRPr/>
            </a:pPr>
            <a:endParaRPr lang="en-US"/>
          </a:p>
        </p:txBody>
      </p:sp>
      <p:sp>
        <p:nvSpPr>
          <p:cNvPr id="3" name="Date Placeholder 2"/>
          <p:cNvSpPr>
            <a:spLocks noGrp="1"/>
          </p:cNvSpPr>
          <p:nvPr>
            <p:ph type="dt" sz="quarter" idx="1"/>
          </p:nvPr>
        </p:nvSpPr>
        <p:spPr>
          <a:xfrm>
            <a:off x="3938588" y="0"/>
            <a:ext cx="3014662" cy="461963"/>
          </a:xfrm>
          <a:prstGeom prst="rect">
            <a:avLst/>
          </a:prstGeom>
        </p:spPr>
        <p:txBody>
          <a:bodyPr vert="horz" lIns="90809" tIns="45405" rIns="90809" bIns="45405" rtlCol="0"/>
          <a:lstStyle>
            <a:lvl1pPr algn="r">
              <a:defRPr sz="1200"/>
            </a:lvl1pPr>
          </a:lstStyle>
          <a:p>
            <a:pPr>
              <a:defRPr/>
            </a:pPr>
            <a:fld id="{7512C136-85AD-4122-8156-0340EE5101DB}" type="datetimeFigureOut">
              <a:rPr lang="en-US"/>
              <a:pPr>
                <a:defRPr/>
              </a:pPr>
              <a:t>6/25/2015</a:t>
            </a:fld>
            <a:endParaRPr lang="en-US" dirty="0"/>
          </a:p>
        </p:txBody>
      </p:sp>
      <p:sp>
        <p:nvSpPr>
          <p:cNvPr id="4" name="Footer Placeholder 3"/>
          <p:cNvSpPr>
            <a:spLocks noGrp="1"/>
          </p:cNvSpPr>
          <p:nvPr>
            <p:ph type="ftr" sz="quarter" idx="2"/>
          </p:nvPr>
        </p:nvSpPr>
        <p:spPr>
          <a:xfrm>
            <a:off x="0" y="8777288"/>
            <a:ext cx="3014663" cy="461962"/>
          </a:xfrm>
          <a:prstGeom prst="rect">
            <a:avLst/>
          </a:prstGeom>
        </p:spPr>
        <p:txBody>
          <a:bodyPr vert="horz" lIns="90809" tIns="45405" rIns="90809" bIns="45405"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8588" y="8777288"/>
            <a:ext cx="3014662" cy="461962"/>
          </a:xfrm>
          <a:prstGeom prst="rect">
            <a:avLst/>
          </a:prstGeom>
        </p:spPr>
        <p:txBody>
          <a:bodyPr vert="horz" lIns="90809" tIns="45405" rIns="90809" bIns="45405" rtlCol="0" anchor="b"/>
          <a:lstStyle>
            <a:lvl1pPr algn="r">
              <a:defRPr sz="1200"/>
            </a:lvl1pPr>
          </a:lstStyle>
          <a:p>
            <a:pPr>
              <a:defRPr/>
            </a:pPr>
            <a:fld id="{41910016-963E-4B90-94EB-37948D52DBA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1963"/>
          </a:xfrm>
          <a:prstGeom prst="rect">
            <a:avLst/>
          </a:prstGeom>
        </p:spPr>
        <p:txBody>
          <a:bodyPr vert="horz" lIns="61496" tIns="30748" rIns="61496" bIns="30748" rtlCol="0"/>
          <a:lstStyle>
            <a:lvl1pPr algn="l">
              <a:defRPr sz="800"/>
            </a:lvl1pPr>
          </a:lstStyle>
          <a:p>
            <a:pPr>
              <a:defRPr/>
            </a:pPr>
            <a:endParaRPr lang="en-US"/>
          </a:p>
        </p:txBody>
      </p:sp>
      <p:sp>
        <p:nvSpPr>
          <p:cNvPr id="3" name="Date Placeholder 2"/>
          <p:cNvSpPr>
            <a:spLocks noGrp="1"/>
          </p:cNvSpPr>
          <p:nvPr>
            <p:ph type="dt" idx="1"/>
          </p:nvPr>
        </p:nvSpPr>
        <p:spPr>
          <a:xfrm>
            <a:off x="3938588" y="0"/>
            <a:ext cx="3014662" cy="461963"/>
          </a:xfrm>
          <a:prstGeom prst="rect">
            <a:avLst/>
          </a:prstGeom>
        </p:spPr>
        <p:txBody>
          <a:bodyPr vert="horz" lIns="61496" tIns="30748" rIns="61496" bIns="30748" rtlCol="0"/>
          <a:lstStyle>
            <a:lvl1pPr algn="r">
              <a:defRPr sz="800"/>
            </a:lvl1pPr>
          </a:lstStyle>
          <a:p>
            <a:pPr>
              <a:defRPr/>
            </a:pPr>
            <a:fld id="{6053F283-D084-497F-AB4F-2044AEF414EB}" type="datetimeFigureOut">
              <a:rPr lang="en-US"/>
              <a:pPr>
                <a:defRPr/>
              </a:pPr>
              <a:t>6/25/2015</a:t>
            </a:fld>
            <a:endParaRPr lang="en-US" dirty="0"/>
          </a:p>
        </p:txBody>
      </p:sp>
      <p:sp>
        <p:nvSpPr>
          <p:cNvPr id="4" name="Slide Image Placeholder 3"/>
          <p:cNvSpPr>
            <a:spLocks noGrp="1" noRot="1" noChangeAspect="1"/>
          </p:cNvSpPr>
          <p:nvPr>
            <p:ph type="sldImg" idx="2"/>
          </p:nvPr>
        </p:nvSpPr>
        <p:spPr>
          <a:xfrm>
            <a:off x="1168400" y="692150"/>
            <a:ext cx="4618038" cy="3465513"/>
          </a:xfrm>
          <a:prstGeom prst="rect">
            <a:avLst/>
          </a:prstGeom>
          <a:noFill/>
          <a:ln w="12700">
            <a:solidFill>
              <a:prstClr val="black"/>
            </a:solidFill>
          </a:ln>
        </p:spPr>
        <p:txBody>
          <a:bodyPr vert="horz" lIns="61496" tIns="30748" rIns="61496" bIns="30748" rtlCol="0" anchor="ctr"/>
          <a:lstStyle/>
          <a:p>
            <a:pPr lvl="0"/>
            <a:endParaRPr lang="en-US" noProof="0" dirty="0" smtClean="0"/>
          </a:p>
        </p:txBody>
      </p:sp>
      <p:sp>
        <p:nvSpPr>
          <p:cNvPr id="5" name="Notes Placeholder 4"/>
          <p:cNvSpPr>
            <a:spLocks noGrp="1"/>
          </p:cNvSpPr>
          <p:nvPr>
            <p:ph type="body" sz="quarter" idx="3"/>
          </p:nvPr>
        </p:nvSpPr>
        <p:spPr>
          <a:xfrm>
            <a:off x="695325" y="4387850"/>
            <a:ext cx="5564188" cy="4160838"/>
          </a:xfrm>
          <a:prstGeom prst="rect">
            <a:avLst/>
          </a:prstGeom>
        </p:spPr>
        <p:txBody>
          <a:bodyPr vert="horz" lIns="61496" tIns="30748" rIns="61496" bIns="3074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7288"/>
            <a:ext cx="3014663" cy="461962"/>
          </a:xfrm>
          <a:prstGeom prst="rect">
            <a:avLst/>
          </a:prstGeom>
        </p:spPr>
        <p:txBody>
          <a:bodyPr vert="horz" lIns="61496" tIns="30748" rIns="61496" bIns="30748" rtlCol="0" anchor="b"/>
          <a:lstStyle>
            <a:lvl1pPr algn="l">
              <a:defRPr sz="800"/>
            </a:lvl1pPr>
          </a:lstStyle>
          <a:p>
            <a:pPr>
              <a:defRPr/>
            </a:pPr>
            <a:endParaRPr lang="en-US"/>
          </a:p>
        </p:txBody>
      </p:sp>
      <p:sp>
        <p:nvSpPr>
          <p:cNvPr id="7" name="Slide Number Placeholder 6"/>
          <p:cNvSpPr>
            <a:spLocks noGrp="1"/>
          </p:cNvSpPr>
          <p:nvPr>
            <p:ph type="sldNum" sz="quarter" idx="5"/>
          </p:nvPr>
        </p:nvSpPr>
        <p:spPr>
          <a:xfrm>
            <a:off x="3938588" y="8777288"/>
            <a:ext cx="3014662" cy="461962"/>
          </a:xfrm>
          <a:prstGeom prst="rect">
            <a:avLst/>
          </a:prstGeom>
        </p:spPr>
        <p:txBody>
          <a:bodyPr vert="horz" lIns="61496" tIns="30748" rIns="61496" bIns="30748" rtlCol="0" anchor="b"/>
          <a:lstStyle>
            <a:lvl1pPr algn="r">
              <a:defRPr sz="800"/>
            </a:lvl1pPr>
          </a:lstStyle>
          <a:p>
            <a:pPr>
              <a:defRPr/>
            </a:pPr>
            <a:fld id="{C060504D-20F9-47B1-B2A8-D17BEE18F3A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F0E329-E6F7-4A88-8FDB-98D47739D569}"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813" y="2836863"/>
            <a:ext cx="10353675" cy="195897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7213" y="5176838"/>
            <a:ext cx="8524875" cy="23336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51B065-272A-46FD-8430-843376E3256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557AD-679E-4813-938A-E966B5E58DA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675" y="365125"/>
            <a:ext cx="2740025" cy="7794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65125"/>
            <a:ext cx="8067675" cy="7794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D34B69-A73A-4A59-AF14-ECA0E7C2BA1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19313B-A061-4136-B99D-DE272464656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25" y="5868988"/>
            <a:ext cx="10352088" cy="181451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025" y="3871913"/>
            <a:ext cx="10352088" cy="19970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C06149-8056-47BF-B6A8-797D6BD1527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2132013"/>
            <a:ext cx="5403850" cy="602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65850" y="2132013"/>
            <a:ext cx="5403850" cy="602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CD9615-E4ED-4FCC-B9BB-595DE1B35C5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2044700"/>
            <a:ext cx="5380038" cy="852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897188"/>
            <a:ext cx="5380038" cy="52625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6488" y="2044700"/>
            <a:ext cx="5383212" cy="852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6488" y="2897188"/>
            <a:ext cx="5383212" cy="52625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158F867-BCF0-4424-90CD-C069780908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E22636A-9395-4EB3-AA2D-16C149D767E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FC34EB5-D30F-4A0F-BB17-832BBA85D44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363538"/>
            <a:ext cx="4006850" cy="154781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2500" y="363538"/>
            <a:ext cx="6807200" cy="7796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1911350"/>
            <a:ext cx="4006850" cy="6248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736F29-72A5-45F0-B47E-9D0F59D7D41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600" y="6394450"/>
            <a:ext cx="7307263" cy="75406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7600" y="815975"/>
            <a:ext cx="7307263" cy="54816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7600" y="7148513"/>
            <a:ext cx="7307263"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4A65C9-B939-407C-8B43-1965B5A9438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65125"/>
            <a:ext cx="10960100" cy="1522413"/>
          </a:xfrm>
          <a:prstGeom prst="rect">
            <a:avLst/>
          </a:prstGeom>
          <a:noFill/>
          <a:ln w="9525">
            <a:noFill/>
            <a:miter lim="800000"/>
            <a:headEnd/>
            <a:tailEnd/>
          </a:ln>
        </p:spPr>
        <p:txBody>
          <a:bodyPr vert="horz" wrap="square" lIns="121789" tIns="60894" rIns="121789" bIns="6089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2132013"/>
            <a:ext cx="10960100" cy="6027737"/>
          </a:xfrm>
          <a:prstGeom prst="rect">
            <a:avLst/>
          </a:prstGeom>
          <a:noFill/>
          <a:ln w="9525">
            <a:noFill/>
            <a:miter lim="800000"/>
            <a:headEnd/>
            <a:tailEnd/>
          </a:ln>
        </p:spPr>
        <p:txBody>
          <a:bodyPr vert="horz" wrap="square" lIns="121789" tIns="60894" rIns="121789" bIns="6089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09600" y="8318500"/>
            <a:ext cx="2841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defRPr sz="1900"/>
            </a:lvl1pPr>
          </a:lstStyle>
          <a:p>
            <a:pPr>
              <a:defRPr/>
            </a:pPr>
            <a:endParaRPr lang="en-US"/>
          </a:p>
        </p:txBody>
      </p:sp>
      <p:sp>
        <p:nvSpPr>
          <p:cNvPr id="1029" name="Rectangle 5"/>
          <p:cNvSpPr>
            <a:spLocks noGrp="1" noChangeArrowheads="1"/>
          </p:cNvSpPr>
          <p:nvPr>
            <p:ph type="ftr" sz="quarter" idx="3"/>
          </p:nvPr>
        </p:nvSpPr>
        <p:spPr bwMode="auto">
          <a:xfrm>
            <a:off x="4160838" y="8318500"/>
            <a:ext cx="3857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lgn="ctr">
              <a:defRPr sz="1900"/>
            </a:lvl1pPr>
          </a:lstStyle>
          <a:p>
            <a:pPr>
              <a:defRPr/>
            </a:pPr>
            <a:endParaRPr lang="en-US"/>
          </a:p>
        </p:txBody>
      </p:sp>
      <p:sp>
        <p:nvSpPr>
          <p:cNvPr id="1030" name="Rectangle 6"/>
          <p:cNvSpPr>
            <a:spLocks noGrp="1" noChangeArrowheads="1"/>
          </p:cNvSpPr>
          <p:nvPr>
            <p:ph type="sldNum" sz="quarter" idx="4"/>
          </p:nvPr>
        </p:nvSpPr>
        <p:spPr bwMode="auto">
          <a:xfrm>
            <a:off x="8728075" y="8318500"/>
            <a:ext cx="2841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lgn="r">
              <a:defRPr sz="1900"/>
            </a:lvl1pPr>
          </a:lstStyle>
          <a:p>
            <a:pPr>
              <a:defRPr/>
            </a:pPr>
            <a:fld id="{3E78561D-DD93-42E9-9899-E753CEB062F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7613" rtl="0" eaLnBrk="0" fontAlgn="base" hangingPunct="0">
        <a:spcBef>
          <a:spcPct val="0"/>
        </a:spcBef>
        <a:spcAft>
          <a:spcPct val="0"/>
        </a:spcAft>
        <a:defRPr sz="5900">
          <a:solidFill>
            <a:schemeClr val="tx2"/>
          </a:solidFill>
          <a:latin typeface="+mj-lt"/>
          <a:ea typeface="+mj-ea"/>
          <a:cs typeface="+mj-cs"/>
        </a:defRPr>
      </a:lvl1pPr>
      <a:lvl2pPr algn="ctr" defTabSz="1217613" rtl="0" eaLnBrk="0" fontAlgn="base" hangingPunct="0">
        <a:spcBef>
          <a:spcPct val="0"/>
        </a:spcBef>
        <a:spcAft>
          <a:spcPct val="0"/>
        </a:spcAft>
        <a:defRPr sz="5900">
          <a:solidFill>
            <a:schemeClr val="tx2"/>
          </a:solidFill>
          <a:latin typeface="Arial" charset="0"/>
        </a:defRPr>
      </a:lvl2pPr>
      <a:lvl3pPr algn="ctr" defTabSz="1217613" rtl="0" eaLnBrk="0" fontAlgn="base" hangingPunct="0">
        <a:spcBef>
          <a:spcPct val="0"/>
        </a:spcBef>
        <a:spcAft>
          <a:spcPct val="0"/>
        </a:spcAft>
        <a:defRPr sz="5900">
          <a:solidFill>
            <a:schemeClr val="tx2"/>
          </a:solidFill>
          <a:latin typeface="Arial" charset="0"/>
        </a:defRPr>
      </a:lvl3pPr>
      <a:lvl4pPr algn="ctr" defTabSz="1217613" rtl="0" eaLnBrk="0" fontAlgn="base" hangingPunct="0">
        <a:spcBef>
          <a:spcPct val="0"/>
        </a:spcBef>
        <a:spcAft>
          <a:spcPct val="0"/>
        </a:spcAft>
        <a:defRPr sz="5900">
          <a:solidFill>
            <a:schemeClr val="tx2"/>
          </a:solidFill>
          <a:latin typeface="Arial" charset="0"/>
        </a:defRPr>
      </a:lvl4pPr>
      <a:lvl5pPr algn="ctr" defTabSz="1217613" rtl="0" eaLnBrk="0" fontAlgn="base" hangingPunct="0">
        <a:spcBef>
          <a:spcPct val="0"/>
        </a:spcBef>
        <a:spcAft>
          <a:spcPct val="0"/>
        </a:spcAft>
        <a:defRPr sz="5900">
          <a:solidFill>
            <a:schemeClr val="tx2"/>
          </a:solidFill>
          <a:latin typeface="Arial" charset="0"/>
        </a:defRPr>
      </a:lvl5pPr>
      <a:lvl6pPr marL="457200" algn="ctr" defTabSz="1217613" rtl="0" fontAlgn="base">
        <a:spcBef>
          <a:spcPct val="0"/>
        </a:spcBef>
        <a:spcAft>
          <a:spcPct val="0"/>
        </a:spcAft>
        <a:defRPr sz="5900">
          <a:solidFill>
            <a:schemeClr val="tx2"/>
          </a:solidFill>
          <a:latin typeface="Arial" charset="0"/>
        </a:defRPr>
      </a:lvl6pPr>
      <a:lvl7pPr marL="914400" algn="ctr" defTabSz="1217613" rtl="0" fontAlgn="base">
        <a:spcBef>
          <a:spcPct val="0"/>
        </a:spcBef>
        <a:spcAft>
          <a:spcPct val="0"/>
        </a:spcAft>
        <a:defRPr sz="5900">
          <a:solidFill>
            <a:schemeClr val="tx2"/>
          </a:solidFill>
          <a:latin typeface="Arial" charset="0"/>
        </a:defRPr>
      </a:lvl7pPr>
      <a:lvl8pPr marL="1371600" algn="ctr" defTabSz="1217613" rtl="0" fontAlgn="base">
        <a:spcBef>
          <a:spcPct val="0"/>
        </a:spcBef>
        <a:spcAft>
          <a:spcPct val="0"/>
        </a:spcAft>
        <a:defRPr sz="5900">
          <a:solidFill>
            <a:schemeClr val="tx2"/>
          </a:solidFill>
          <a:latin typeface="Arial" charset="0"/>
        </a:defRPr>
      </a:lvl8pPr>
      <a:lvl9pPr marL="1828800" algn="ctr" defTabSz="1217613" rtl="0" fontAlgn="base">
        <a:spcBef>
          <a:spcPct val="0"/>
        </a:spcBef>
        <a:spcAft>
          <a:spcPct val="0"/>
        </a:spcAft>
        <a:defRPr sz="5900">
          <a:solidFill>
            <a:schemeClr val="tx2"/>
          </a:solidFill>
          <a:latin typeface="Arial" charset="0"/>
        </a:defRPr>
      </a:lvl9pPr>
    </p:titleStyle>
    <p:bodyStyle>
      <a:lvl1pPr marL="457200" indent="-457200" algn="l" defTabSz="1217613" rtl="0" eaLnBrk="0" fontAlgn="base" hangingPunct="0">
        <a:spcBef>
          <a:spcPct val="20000"/>
        </a:spcBef>
        <a:spcAft>
          <a:spcPct val="0"/>
        </a:spcAft>
        <a:buChar char="•"/>
        <a:defRPr sz="4300">
          <a:solidFill>
            <a:schemeClr val="tx1"/>
          </a:solidFill>
          <a:latin typeface="+mn-lt"/>
          <a:ea typeface="+mn-ea"/>
          <a:cs typeface="+mn-cs"/>
        </a:defRPr>
      </a:lvl1pPr>
      <a:lvl2pPr marL="989013" indent="-379413" algn="l" defTabSz="1217613" rtl="0" eaLnBrk="0" fontAlgn="base" hangingPunct="0">
        <a:spcBef>
          <a:spcPct val="20000"/>
        </a:spcBef>
        <a:spcAft>
          <a:spcPct val="0"/>
        </a:spcAft>
        <a:buChar char="–"/>
        <a:defRPr sz="3700">
          <a:solidFill>
            <a:schemeClr val="tx1"/>
          </a:solidFill>
          <a:latin typeface="+mn-lt"/>
        </a:defRPr>
      </a:lvl2pPr>
      <a:lvl3pPr marL="1522413" indent="-304800" algn="l" defTabSz="1217613" rtl="0" eaLnBrk="0" fontAlgn="base" hangingPunct="0">
        <a:spcBef>
          <a:spcPct val="20000"/>
        </a:spcBef>
        <a:spcAft>
          <a:spcPct val="0"/>
        </a:spcAft>
        <a:buChar char="•"/>
        <a:defRPr sz="3200">
          <a:solidFill>
            <a:schemeClr val="tx1"/>
          </a:solidFill>
          <a:latin typeface="+mn-lt"/>
        </a:defRPr>
      </a:lvl3pPr>
      <a:lvl4pPr marL="2132013" indent="-304800" algn="l" defTabSz="1217613" rtl="0" eaLnBrk="0" fontAlgn="base" hangingPunct="0">
        <a:spcBef>
          <a:spcPct val="20000"/>
        </a:spcBef>
        <a:spcAft>
          <a:spcPct val="0"/>
        </a:spcAft>
        <a:buChar char="–"/>
        <a:defRPr sz="2700">
          <a:solidFill>
            <a:schemeClr val="tx1"/>
          </a:solidFill>
          <a:latin typeface="+mn-lt"/>
        </a:defRPr>
      </a:lvl4pPr>
      <a:lvl5pPr marL="2740025" indent="-304800" algn="l" defTabSz="1217613" rtl="0" eaLnBrk="0" fontAlgn="base" hangingPunct="0">
        <a:spcBef>
          <a:spcPct val="20000"/>
        </a:spcBef>
        <a:spcAft>
          <a:spcPct val="0"/>
        </a:spcAft>
        <a:buChar char="»"/>
        <a:defRPr sz="2700">
          <a:solidFill>
            <a:schemeClr val="tx1"/>
          </a:solidFill>
          <a:latin typeface="+mn-lt"/>
        </a:defRPr>
      </a:lvl5pPr>
      <a:lvl6pPr marL="3197225" indent="-304800" algn="l" defTabSz="1217613" rtl="0" fontAlgn="base">
        <a:spcBef>
          <a:spcPct val="20000"/>
        </a:spcBef>
        <a:spcAft>
          <a:spcPct val="0"/>
        </a:spcAft>
        <a:buChar char="»"/>
        <a:defRPr sz="2700">
          <a:solidFill>
            <a:schemeClr val="tx1"/>
          </a:solidFill>
          <a:latin typeface="+mn-lt"/>
        </a:defRPr>
      </a:lvl6pPr>
      <a:lvl7pPr marL="3654425" indent="-304800" algn="l" defTabSz="1217613" rtl="0" fontAlgn="base">
        <a:spcBef>
          <a:spcPct val="20000"/>
        </a:spcBef>
        <a:spcAft>
          <a:spcPct val="0"/>
        </a:spcAft>
        <a:buChar char="»"/>
        <a:defRPr sz="2700">
          <a:solidFill>
            <a:schemeClr val="tx1"/>
          </a:solidFill>
          <a:latin typeface="+mn-lt"/>
        </a:defRPr>
      </a:lvl7pPr>
      <a:lvl8pPr marL="4111625" indent="-304800" algn="l" defTabSz="1217613" rtl="0" fontAlgn="base">
        <a:spcBef>
          <a:spcPct val="20000"/>
        </a:spcBef>
        <a:spcAft>
          <a:spcPct val="0"/>
        </a:spcAft>
        <a:buChar char="»"/>
        <a:defRPr sz="2700">
          <a:solidFill>
            <a:schemeClr val="tx1"/>
          </a:solidFill>
          <a:latin typeface="+mn-lt"/>
        </a:defRPr>
      </a:lvl8pPr>
      <a:lvl9pPr marL="4568825" indent="-304800" algn="l" defTabSz="1217613" rtl="0" fontAlgn="base">
        <a:spcBef>
          <a:spcPct val="20000"/>
        </a:spcBef>
        <a:spcAft>
          <a:spcPct val="0"/>
        </a:spcAft>
        <a:buChar char="»"/>
        <a:defRPr sz="2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3250" y="2586038"/>
            <a:ext cx="10896600" cy="1219200"/>
          </a:xfrm>
          <a:solidFill>
            <a:srgbClr val="FF0000"/>
          </a:solidFill>
        </p:spPr>
        <p:txBody>
          <a:bodyPr/>
          <a:lstStyle/>
          <a:p>
            <a:pPr eaLnBrk="1" hangingPunct="1"/>
            <a:r>
              <a:rPr lang="en-US" sz="6400" smtClean="0">
                <a:solidFill>
                  <a:schemeClr val="tx1"/>
                </a:solidFill>
              </a:rPr>
              <a:t>FIRE DOOR INSPECTIONS</a:t>
            </a:r>
          </a:p>
        </p:txBody>
      </p:sp>
      <p:sp>
        <p:nvSpPr>
          <p:cNvPr id="2051" name="Rectangle 3"/>
          <p:cNvSpPr>
            <a:spLocks noGrp="1" noChangeArrowheads="1"/>
          </p:cNvSpPr>
          <p:nvPr>
            <p:ph type="subTitle" idx="1"/>
          </p:nvPr>
        </p:nvSpPr>
        <p:spPr>
          <a:xfrm>
            <a:off x="603250" y="4186238"/>
            <a:ext cx="10896600" cy="4491037"/>
          </a:xfrm>
          <a:solidFill>
            <a:schemeClr val="bg2">
              <a:lumMod val="40000"/>
              <a:lumOff val="60000"/>
            </a:schemeClr>
          </a:solidFill>
        </p:spPr>
        <p:txBody>
          <a:bodyPr/>
          <a:lstStyle/>
          <a:p>
            <a:pPr eaLnBrk="1" hangingPunct="1">
              <a:defRPr/>
            </a:pPr>
            <a:r>
              <a:rPr lang="en-US" sz="4400" b="1" dirty="0" smtClean="0"/>
              <a:t>NFPA 80 STANDARDS</a:t>
            </a:r>
          </a:p>
          <a:p>
            <a:pPr eaLnBrk="1" hangingPunct="1">
              <a:defRPr/>
            </a:pPr>
            <a:r>
              <a:rPr lang="en-US" sz="3600" b="1" dirty="0" smtClean="0"/>
              <a:t>THIS STANDARD REGULATES THE INSTALLATION AND MAINTENANCE OF ASSEMBLIES AND DEVICES USED TO PROTECT OPENINGS IN WALLS, FLOORS, AND CEILINGS AGAINST THE SPREAD OF FIRE AND SMOKE WITHIN, INTO, OR OUT OF BUILDINGS.</a:t>
            </a:r>
          </a:p>
          <a:p>
            <a:pPr eaLnBrk="1" hangingPunct="1">
              <a:defRPr/>
            </a:pPr>
            <a:endParaRPr lang="en-US" sz="3600" b="1" dirty="0" smtClean="0"/>
          </a:p>
        </p:txBody>
      </p:sp>
      <p:sp>
        <p:nvSpPr>
          <p:cNvPr id="2052" name="TextBox 9"/>
          <p:cNvSpPr txBox="1">
            <a:spLocks noChangeArrowheads="1"/>
          </p:cNvSpPr>
          <p:nvPr/>
        </p:nvSpPr>
        <p:spPr bwMode="auto">
          <a:xfrm>
            <a:off x="603250" y="452438"/>
            <a:ext cx="10972800" cy="1754187"/>
          </a:xfrm>
          <a:prstGeom prst="rect">
            <a:avLst/>
          </a:prstGeom>
          <a:noFill/>
          <a:ln w="9525">
            <a:noFill/>
            <a:miter lim="800000"/>
            <a:headEnd/>
            <a:tailEnd/>
          </a:ln>
        </p:spPr>
        <p:txBody>
          <a:bodyPr>
            <a:spAutoFit/>
          </a:bodyPr>
          <a:lstStyle/>
          <a:p>
            <a:pPr algn="ctr"/>
            <a:r>
              <a:rPr lang="en-US" sz="5400" b="1"/>
              <a:t>HAMBURG OVERHEAD DOOR PRESENTS: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517650" y="1671638"/>
            <a:ext cx="9067800" cy="5078412"/>
          </a:xfrm>
          <a:prstGeom prst="rect">
            <a:avLst/>
          </a:prstGeom>
          <a:noFill/>
          <a:ln w="9525">
            <a:noFill/>
            <a:miter lim="800000"/>
            <a:headEnd/>
            <a:tailEnd/>
          </a:ln>
        </p:spPr>
        <p:txBody>
          <a:bodyPr>
            <a:spAutoFit/>
          </a:bodyPr>
          <a:lstStyle/>
          <a:p>
            <a:pPr algn="ctr"/>
            <a:r>
              <a:rPr lang="en-US" sz="3600" b="1"/>
              <a:t>NFPA 80 DEFINES A FIRE SHUTTER AS A LABELED DOOR ASSEMBLE USED FOR THE PROTECTION OF A WINDOW IN AN EXTERIOR WALL. FIRE SHUTTER CONSTRUCTION IS DEFINED AS A FIRE DOOR WITHOUT GLASS LIGHTS AND CAN BE A SWINGING DOOR. A HORIZONTAL OR VERTICAL SLIDING DOOR OR A ROLLING STEEL DOOR.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1593850" y="1290638"/>
            <a:ext cx="8610600" cy="6740525"/>
          </a:xfrm>
          <a:prstGeom prst="rect">
            <a:avLst/>
          </a:prstGeom>
          <a:noFill/>
          <a:ln w="9525">
            <a:noFill/>
            <a:miter lim="800000"/>
            <a:headEnd/>
            <a:tailEnd/>
          </a:ln>
        </p:spPr>
        <p:txBody>
          <a:bodyPr>
            <a:spAutoFit/>
          </a:bodyPr>
          <a:lstStyle/>
          <a:p>
            <a:r>
              <a:rPr lang="en-US" b="1">
                <a:solidFill>
                  <a:srgbClr val="FF0000"/>
                </a:solidFill>
              </a:rPr>
              <a:t>ANSI/DASMA 204 STANDARD FOR FIRE RATED ROLLING DOOR ASSEMBLIES</a:t>
            </a:r>
          </a:p>
          <a:p>
            <a:endParaRPr lang="en-US"/>
          </a:p>
          <a:p>
            <a:r>
              <a:rPr lang="en-US"/>
              <a:t>THIS STANDARD FOR FIRE RATED ROLLING DOOR ASSEMBLIES IS INTENDED TO COVER COMMERCIAL AND INDUSTRIAL TYPE WAREHOUSES, FACTORIES AND OTHER FACILITIES WHERE A SERVICE COUNTER FIRE DOOR, FIRE SHUTTER OR FIRE DOOR IS REQUIRED TO CLOSE AN OPENING IN A FIREWALL DURING AN EMERGENCY. ROLLING FIRE DOORS INTENDED FOR FREQUENT USE SHOULD BE DESIGNED FOR HIGH CYCLE OPERATION. THIS STANDARD IS NOT INTENDED TO COVER DOORS USED FOR EGRESS PASSAGE, NOR OTHER TYPES OF DOORS SUCH AS RIGID, FOLDING OR MULTI-LEAF SECTIONAL TYPE DOORS, COILING DOORS WITHOUT INTERLOCKING SLATS (SHEET DOORS), PREFORMED SLAT CONSTRUCTION OR SPECIAL APPLICATIONS.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908050" y="147638"/>
            <a:ext cx="9829800" cy="8648700"/>
          </a:xfrm>
          <a:prstGeom prst="rect">
            <a:avLst/>
          </a:prstGeom>
          <a:noFill/>
          <a:ln w="9525">
            <a:noFill/>
            <a:miter lim="800000"/>
            <a:headEnd/>
            <a:tailEnd/>
          </a:ln>
        </p:spPr>
        <p:txBody>
          <a:bodyPr>
            <a:spAutoFit/>
          </a:bodyPr>
          <a:lstStyle/>
          <a:p>
            <a:r>
              <a:rPr lang="en-US" sz="2800" b="1">
                <a:solidFill>
                  <a:srgbClr val="FF0000"/>
                </a:solidFill>
              </a:rPr>
              <a:t>SILLS AND COUNTERTOPS</a:t>
            </a:r>
          </a:p>
          <a:p>
            <a:endParaRPr lang="en-US" sz="2000"/>
          </a:p>
          <a:p>
            <a:pPr>
              <a:buFont typeface="Wingdings" pitchFamily="2" charset="2"/>
              <a:buChar char="Ø"/>
            </a:pPr>
            <a:r>
              <a:rPr lang="en-US" sz="2000"/>
              <a:t>FIRE DOORS MUST CLOSE COMPLETELY ACROSS THE FULL WIDTH OF THE OPENING</a:t>
            </a:r>
          </a:p>
          <a:p>
            <a:endParaRPr lang="en-US" sz="2000"/>
          </a:p>
          <a:p>
            <a:pPr>
              <a:buFont typeface="Wingdings" pitchFamily="2" charset="2"/>
              <a:buChar char="Ø"/>
            </a:pPr>
            <a:r>
              <a:rPr lang="en-US" sz="2000"/>
              <a:t>NFPA 80 REQUIRES THE FLOOR STRUCTURE, COUNTERTOP OF SILL BE CONSTRUCTED ON NONCOMBUSTIBLE MATERIAL</a:t>
            </a:r>
          </a:p>
          <a:p>
            <a:endParaRPr lang="en-US" sz="2000"/>
          </a:p>
          <a:p>
            <a:pPr>
              <a:buFont typeface="Wingdings" pitchFamily="2" charset="2"/>
              <a:buChar char="Ø"/>
            </a:pPr>
            <a:r>
              <a:rPr lang="en-US" sz="2000"/>
              <a:t>COUNTERTOPS AND SILLS HAVE REQUIRED PROJECTIONS FOR BOTH WIDTH AND THROUGH THE OPENING OF THE COUNTERTOP MUST BE SEPARATELY LABELED TYPICAL RATING ON COUNTERTOP IS 1.5 HOURS.</a:t>
            </a:r>
          </a:p>
          <a:p>
            <a:endParaRPr lang="en-US" sz="2000"/>
          </a:p>
          <a:p>
            <a:pPr>
              <a:buFont typeface="Wingdings" pitchFamily="2" charset="2"/>
              <a:buChar char="Ø"/>
            </a:pPr>
            <a:r>
              <a:rPr lang="en-US" sz="2000"/>
              <a:t>TYPICAL COUNTERTOP MATERIAL IS LABELED PLASTIC LAMINATE AND LABELED STAINLESS STEEL IS AVAILABLE FROM COUNTER FIRE DOOR MANUFACTURERS</a:t>
            </a:r>
          </a:p>
          <a:p>
            <a:endParaRPr lang="en-US" sz="2000"/>
          </a:p>
          <a:p>
            <a:pPr>
              <a:buFont typeface="Wingdings" pitchFamily="2" charset="2"/>
              <a:buChar char="Ø"/>
            </a:pPr>
            <a:r>
              <a:rPr lang="en-US" sz="2000"/>
              <a:t>DEPENDING ON THE LISTING AGENCY APPROVAL, IT MAY BE REQUIRED FOR ALL SURFACES OF LAMINATED COUNTERTOPS TO BE LAMINATED, INCLUDING THOSE WHICH ARE NOT VISIBLE.</a:t>
            </a:r>
          </a:p>
          <a:p>
            <a:endParaRPr lang="en-US" sz="2000"/>
          </a:p>
          <a:p>
            <a:pPr>
              <a:buFont typeface="Wingdings" pitchFamily="2" charset="2"/>
              <a:buChar char="Ø"/>
            </a:pPr>
            <a:r>
              <a:rPr lang="en-US" sz="2000"/>
              <a:t>THE LISTING AGENCY LABEL MUST BE VISIBLE AT ALL TIMES AFTER INSTALLATION.</a:t>
            </a:r>
          </a:p>
          <a:p>
            <a:endParaRPr lang="en-US" sz="2000"/>
          </a:p>
          <a:p>
            <a:pPr>
              <a:buFont typeface="Wingdings" pitchFamily="2" charset="2"/>
              <a:buChar char="Ø"/>
            </a:pPr>
            <a:r>
              <a:rPr lang="en-US" sz="2000"/>
              <a:t>NOT ALL LAMINATES ARE APPROVED FOR FIRE RATED LAMINATED COUNTERTOPS. </a:t>
            </a:r>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1517650" y="147638"/>
            <a:ext cx="8763000" cy="7910512"/>
          </a:xfrm>
          <a:prstGeom prst="rect">
            <a:avLst/>
          </a:prstGeom>
          <a:noFill/>
          <a:ln w="9525">
            <a:noFill/>
            <a:miter lim="800000"/>
            <a:headEnd/>
            <a:tailEnd/>
          </a:ln>
        </p:spPr>
        <p:txBody>
          <a:bodyPr>
            <a:spAutoFit/>
          </a:bodyPr>
          <a:lstStyle/>
          <a:p>
            <a:r>
              <a:rPr lang="en-US" sz="2800" b="1">
                <a:solidFill>
                  <a:srgbClr val="FF0000"/>
                </a:solidFill>
              </a:rPr>
              <a:t>CRITICAL INFORMATION FOR THE END USER</a:t>
            </a:r>
          </a:p>
          <a:p>
            <a:endParaRPr lang="en-US"/>
          </a:p>
          <a:p>
            <a:r>
              <a:rPr lang="en-US"/>
              <a:t>IT IS CRITICAL THAT THE GENERAL CONTRACTOR, END USER, BUILDING MAINTENANCE SUPERVISOR UNDERSTANDS ADDITIONAL EQUIPMENT OR TRADE WORK CANNOT IMPEDE A FIRE DOORS ABILITY TO CLOSE UPON ACTIVATION.</a:t>
            </a:r>
          </a:p>
          <a:p>
            <a:endParaRPr lang="en-US"/>
          </a:p>
          <a:p>
            <a:r>
              <a:rPr lang="en-US"/>
              <a:t>NOTHING CAN BE ATTACHED TO THE DOOR, AND THAT OBJECT SHOULD NOT BE STORED OR INSTALLED IN A MANNER THAT MIGHT OBSTRUCT THE DOOR OR AFFECT THE RELEASE DEVICES.</a:t>
            </a:r>
          </a:p>
          <a:p>
            <a:endParaRPr lang="en-US"/>
          </a:p>
          <a:p>
            <a:r>
              <a:rPr lang="en-US"/>
              <a:t>THE ENVIRONMENT PLAYS A FACTOR IN HOW OFTEN A FIRE DOOR DROP TEST IS PERFORMED. NFPA 80’S REQUIREMENT IS ANNUALLY, HOWEVER IF THE FACILTY IS A PAINT SHOP, HAS FOREIGN MATERIALS, OR DEBRIS THAT ALLOWS FOR SEDIMENT TO FALL ON THE CABLES NOT ALLOWING FOR PROPER OPERATION DURING A DROP TEST YOU MAY CONSIDER SEMI ANNUAL INSPECTIONS.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Fireman_001.jpg"/>
          <p:cNvPicPr>
            <a:picLocks noChangeAspect="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3" name="TextBox 2"/>
          <p:cNvSpPr txBox="1"/>
          <p:nvPr/>
        </p:nvSpPr>
        <p:spPr>
          <a:xfrm>
            <a:off x="755650" y="2128838"/>
            <a:ext cx="6705600" cy="2678112"/>
          </a:xfrm>
          <a:prstGeom prst="rect">
            <a:avLst/>
          </a:prstGeom>
          <a:noFill/>
        </p:spPr>
        <p:txBody>
          <a:bodyPr>
            <a:spAutoFit/>
          </a:bodyPr>
          <a:lstStyle/>
          <a:p>
            <a:pPr>
              <a:defRPr/>
            </a:pPr>
            <a:r>
              <a:rPr lang="en-US" b="1" dirty="0">
                <a:latin typeface="+mn-lt"/>
              </a:rPr>
              <a:t>HAVE YOUR FIRE DOORS </a:t>
            </a:r>
          </a:p>
          <a:p>
            <a:pPr>
              <a:defRPr/>
            </a:pPr>
            <a:r>
              <a:rPr lang="en-US" b="1" dirty="0">
                <a:latin typeface="+mn-lt"/>
              </a:rPr>
              <a:t>TESTED ANNUALLY BY </a:t>
            </a:r>
          </a:p>
          <a:p>
            <a:pPr>
              <a:defRPr/>
            </a:pPr>
            <a:r>
              <a:rPr lang="en-US" b="1" dirty="0">
                <a:latin typeface="+mn-lt"/>
              </a:rPr>
              <a:t>HAMBURG OVERHEAD DOOR</a:t>
            </a:r>
          </a:p>
          <a:p>
            <a:pPr>
              <a:defRPr/>
            </a:pPr>
            <a:r>
              <a:rPr lang="en-US" b="1" dirty="0">
                <a:latin typeface="+mn-lt"/>
              </a:rPr>
              <a:t>CONTACT </a:t>
            </a:r>
            <a:r>
              <a:rPr lang="en-US" b="1" dirty="0" smtClean="0">
                <a:latin typeface="+mn-lt"/>
              </a:rPr>
              <a:t>OUR OFFICE @ </a:t>
            </a:r>
            <a:r>
              <a:rPr lang="en-US" b="1" dirty="0">
                <a:latin typeface="+mn-lt"/>
              </a:rPr>
              <a:t>716-649-3600 </a:t>
            </a:r>
          </a:p>
          <a:p>
            <a:pPr>
              <a:defRPr/>
            </a:pPr>
            <a:endParaRPr lang="en-US" b="1" dirty="0">
              <a:latin typeface="+mn-lt"/>
            </a:endParaRPr>
          </a:p>
          <a:p>
            <a:pPr>
              <a:defRPr/>
            </a:pPr>
            <a:r>
              <a:rPr lang="en-US" b="1" smtClean="0">
                <a:latin typeface="+mn-lt"/>
              </a:rPr>
              <a:t>info@hamburgdoor.com</a:t>
            </a:r>
            <a:endParaRPr lang="en-US" b="1" dirty="0">
              <a:latin typeface="+mn-lt"/>
            </a:endParaRPr>
          </a:p>
          <a:p>
            <a:pPr>
              <a:defRPr/>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tatic.desktopnexus.com/thumbnails/440748-bigthumbnail.jpg"/>
          <p:cNvPicPr>
            <a:picLocks noChangeAspect="1" noChangeArrowheads="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3075" name="Rectangle 1"/>
          <p:cNvSpPr>
            <a:spLocks noChangeArrowheads="1"/>
          </p:cNvSpPr>
          <p:nvPr/>
        </p:nvSpPr>
        <p:spPr bwMode="auto">
          <a:xfrm>
            <a:off x="450850" y="3957638"/>
            <a:ext cx="11277600" cy="4154487"/>
          </a:xfrm>
          <a:prstGeom prst="rect">
            <a:avLst/>
          </a:prstGeom>
          <a:noFill/>
          <a:ln w="9525">
            <a:noFill/>
            <a:miter lim="800000"/>
            <a:headEnd/>
            <a:tailEnd/>
          </a:ln>
        </p:spPr>
        <p:txBody>
          <a:bodyPr>
            <a:spAutoFit/>
          </a:bodyPr>
          <a:lstStyle/>
          <a:p>
            <a:r>
              <a:rPr lang="en-US" sz="4400" b="1"/>
              <a:t>. </a:t>
            </a:r>
            <a:r>
              <a:rPr lang="en-US" sz="4400" b="1">
                <a:solidFill>
                  <a:srgbClr val="FFFF00"/>
                </a:solidFill>
              </a:rPr>
              <a:t>1.1.1.WITH THE EXCEPTION OF FABRIC FIRE SAFETY CURTAIN ASSEMBLIES, THIS STANDARD ADDRESSES ASSEMBLIES THAT HAVE BEEN SUBJECTED TO STANDARDIZED FIRE TESTS.</a:t>
            </a:r>
          </a:p>
        </p:txBody>
      </p:sp>
      <p:sp>
        <p:nvSpPr>
          <p:cNvPr id="3076" name="TextBox 4"/>
          <p:cNvSpPr txBox="1">
            <a:spLocks noChangeArrowheads="1"/>
          </p:cNvSpPr>
          <p:nvPr/>
        </p:nvSpPr>
        <p:spPr bwMode="auto">
          <a:xfrm>
            <a:off x="2051050" y="833438"/>
            <a:ext cx="7391400" cy="2492375"/>
          </a:xfrm>
          <a:prstGeom prst="rect">
            <a:avLst/>
          </a:prstGeom>
          <a:noFill/>
          <a:ln w="9525">
            <a:noFill/>
            <a:miter lim="800000"/>
            <a:headEnd/>
            <a:tailEnd/>
          </a:ln>
        </p:spPr>
        <p:txBody>
          <a:bodyPr>
            <a:spAutoFit/>
          </a:bodyPr>
          <a:lstStyle/>
          <a:p>
            <a:r>
              <a:rPr lang="en-US" sz="6000" b="1">
                <a:solidFill>
                  <a:srgbClr val="FFFF00"/>
                </a:solidFill>
              </a:rPr>
              <a:t>1.1.1</a:t>
            </a:r>
          </a:p>
          <a:p>
            <a:r>
              <a:rPr lang="en-US" sz="6000" b="1">
                <a:solidFill>
                  <a:srgbClr val="FFFF00"/>
                </a:solidFill>
              </a:rPr>
              <a:t>REQUIREMENTS</a:t>
            </a:r>
          </a:p>
          <a:p>
            <a:endParaRPr 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ames.jpg"/>
          <p:cNvPicPr>
            <a:picLocks noChangeAspect="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4099" name="Rectangle 1"/>
          <p:cNvSpPr>
            <a:spLocks noChangeArrowheads="1"/>
          </p:cNvSpPr>
          <p:nvPr/>
        </p:nvSpPr>
        <p:spPr bwMode="auto">
          <a:xfrm>
            <a:off x="603250" y="3500438"/>
            <a:ext cx="11277600" cy="4154487"/>
          </a:xfrm>
          <a:prstGeom prst="rect">
            <a:avLst/>
          </a:prstGeom>
          <a:noFill/>
          <a:ln w="9525">
            <a:noFill/>
            <a:miter lim="800000"/>
            <a:headEnd/>
            <a:tailEnd/>
          </a:ln>
        </p:spPr>
        <p:txBody>
          <a:bodyPr>
            <a:spAutoFit/>
          </a:bodyPr>
          <a:lstStyle/>
          <a:p>
            <a:r>
              <a:rPr lang="en-US" sz="4400" b="1"/>
              <a:t>1.1.3 REQUIREMENTS FOR HORIZONTALLY SLIDING, VERTICALLY SLIDING AND SWINGING DOORS AS USED IN THIS STANDARD DO NOT APPLY TO HOIST WAY DOORS FOR ELEVATORS AND DUMBWAITERS. </a:t>
            </a:r>
          </a:p>
        </p:txBody>
      </p:sp>
      <p:sp>
        <p:nvSpPr>
          <p:cNvPr id="4100" name="TextBox 3"/>
          <p:cNvSpPr txBox="1">
            <a:spLocks noChangeArrowheads="1"/>
          </p:cNvSpPr>
          <p:nvPr/>
        </p:nvSpPr>
        <p:spPr bwMode="auto">
          <a:xfrm>
            <a:off x="1670050" y="604838"/>
            <a:ext cx="7010400" cy="2308225"/>
          </a:xfrm>
          <a:prstGeom prst="rect">
            <a:avLst/>
          </a:prstGeom>
          <a:noFill/>
          <a:ln w="9525">
            <a:noFill/>
            <a:miter lim="800000"/>
            <a:headEnd/>
            <a:tailEnd/>
          </a:ln>
        </p:spPr>
        <p:txBody>
          <a:bodyPr>
            <a:spAutoFit/>
          </a:bodyPr>
          <a:lstStyle/>
          <a:p>
            <a:r>
              <a:rPr lang="en-US" sz="6000" b="1"/>
              <a:t>1.1.3 REQUIREMENTS</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0.google.com/images?q=tbn:ANd9GcTL_KmfoDNmlXK801qHh_GaYGTWBiHsWSTpH6B32ZhQmjNOfQGDNg"/>
          <p:cNvPicPr>
            <a:picLocks noChangeAspect="1" noChangeArrowheads="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5123" name="Rectangle 1"/>
          <p:cNvSpPr>
            <a:spLocks noChangeArrowheads="1"/>
          </p:cNvSpPr>
          <p:nvPr/>
        </p:nvSpPr>
        <p:spPr bwMode="auto">
          <a:xfrm>
            <a:off x="831850" y="1593850"/>
            <a:ext cx="10820400" cy="7540625"/>
          </a:xfrm>
          <a:prstGeom prst="rect">
            <a:avLst/>
          </a:prstGeom>
          <a:noFill/>
          <a:ln w="9525">
            <a:noFill/>
            <a:miter lim="800000"/>
            <a:headEnd/>
            <a:tailEnd/>
          </a:ln>
        </p:spPr>
        <p:txBody>
          <a:bodyPr>
            <a:spAutoFit/>
          </a:bodyPr>
          <a:lstStyle/>
          <a:p>
            <a:r>
              <a:rPr lang="en-US" sz="4400" b="1">
                <a:solidFill>
                  <a:srgbClr val="FFFF00"/>
                </a:solidFill>
              </a:rPr>
              <a:t>1.1.4 THIS STANDARD DOES NOT COVER FIRE RESISTANCE GLAZING MATERIALS AND HORIZONTALLY SLIDING ACCORDION OR FOLDING ESSEMBLIES FABRICATED FOR USE AS WALLS AND TESTED AS WALL ASSEMBLIES IN ACCORDANCE WITH NFPA 251, STANDARD METHODS OF TESTS OF FIRE RESISTANCE OF BUILDING CONSTRUCITON AND MATERIALS.</a:t>
            </a:r>
          </a:p>
        </p:txBody>
      </p:sp>
      <p:sp>
        <p:nvSpPr>
          <p:cNvPr id="5124" name="TextBox 3"/>
          <p:cNvSpPr txBox="1">
            <a:spLocks noChangeArrowheads="1"/>
          </p:cNvSpPr>
          <p:nvPr/>
        </p:nvSpPr>
        <p:spPr bwMode="auto">
          <a:xfrm>
            <a:off x="2203450" y="604838"/>
            <a:ext cx="8610600" cy="769937"/>
          </a:xfrm>
          <a:prstGeom prst="rect">
            <a:avLst/>
          </a:prstGeom>
          <a:noFill/>
          <a:ln w="9525">
            <a:noFill/>
            <a:miter lim="800000"/>
            <a:headEnd/>
            <a:tailEnd/>
          </a:ln>
        </p:spPr>
        <p:txBody>
          <a:bodyPr>
            <a:spAutoFit/>
          </a:bodyPr>
          <a:lstStyle/>
          <a:p>
            <a:r>
              <a:rPr lang="en-US" sz="4400" b="1">
                <a:solidFill>
                  <a:srgbClr val="FFFF00"/>
                </a:solidFill>
              </a:rPr>
              <a:t>1.1.4 REQUIREMENTS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1136650" y="376238"/>
            <a:ext cx="9829800" cy="1323975"/>
          </a:xfrm>
          <a:prstGeom prst="rect">
            <a:avLst/>
          </a:prstGeom>
          <a:noFill/>
          <a:ln w="9525">
            <a:noFill/>
            <a:miter lim="800000"/>
            <a:headEnd/>
            <a:tailEnd/>
          </a:ln>
        </p:spPr>
        <p:txBody>
          <a:bodyPr>
            <a:spAutoFit/>
          </a:bodyPr>
          <a:lstStyle/>
          <a:p>
            <a:r>
              <a:rPr lang="en-US" sz="4000" b="1"/>
              <a:t>WHY CHOOSE HAMBURG OVERHEAD DOOR FOR YOUR INSPECTIONS?</a:t>
            </a:r>
          </a:p>
        </p:txBody>
      </p:sp>
      <p:sp>
        <p:nvSpPr>
          <p:cNvPr id="6147" name="TextBox 2"/>
          <p:cNvSpPr txBox="1">
            <a:spLocks noChangeArrowheads="1"/>
          </p:cNvSpPr>
          <p:nvPr/>
        </p:nvSpPr>
        <p:spPr bwMode="auto">
          <a:xfrm>
            <a:off x="984250" y="1747838"/>
            <a:ext cx="10439400" cy="7110412"/>
          </a:xfrm>
          <a:prstGeom prst="rect">
            <a:avLst/>
          </a:prstGeom>
          <a:noFill/>
          <a:ln w="9525">
            <a:noFill/>
            <a:miter lim="800000"/>
            <a:headEnd/>
            <a:tailEnd/>
          </a:ln>
        </p:spPr>
        <p:txBody>
          <a:bodyPr>
            <a:spAutoFit/>
          </a:bodyPr>
          <a:lstStyle/>
          <a:p>
            <a:pPr>
              <a:buFont typeface="Wingdings" pitchFamily="2" charset="2"/>
              <a:buChar char="Ø"/>
            </a:pPr>
            <a:r>
              <a:rPr lang="en-US" b="1"/>
              <a:t>Hamburg Overhead Door Inc. will drop test and repair your rolling   steel fire doors/shutters and provide the verification form required by the NFPA 80</a:t>
            </a:r>
          </a:p>
          <a:p>
            <a:pPr>
              <a:buFont typeface="Wingdings" pitchFamily="2" charset="2"/>
              <a:buChar char="Ø"/>
            </a:pPr>
            <a:endParaRPr lang="en-US" b="1"/>
          </a:p>
          <a:p>
            <a:pPr>
              <a:buFont typeface="Wingdings" pitchFamily="2" charset="2"/>
              <a:buChar char="Ø"/>
            </a:pPr>
            <a:r>
              <a:rPr lang="en-US" b="1"/>
              <a:t>Our installers are IDEA Certified Fire Door Technicians</a:t>
            </a:r>
          </a:p>
          <a:p>
            <a:pPr>
              <a:buFont typeface="Wingdings" pitchFamily="2" charset="2"/>
              <a:buChar char="Ø"/>
            </a:pPr>
            <a:endParaRPr lang="en-US" b="1"/>
          </a:p>
          <a:p>
            <a:pPr>
              <a:buFont typeface="Wingdings" pitchFamily="2" charset="2"/>
              <a:buChar char="Ø"/>
            </a:pPr>
            <a:r>
              <a:rPr lang="en-US" b="1"/>
              <a:t>We use only manufacturer’s certified parts for repairs</a:t>
            </a:r>
          </a:p>
          <a:p>
            <a:pPr>
              <a:buFont typeface="Wingdings" pitchFamily="2" charset="2"/>
              <a:buChar char="Ø"/>
            </a:pPr>
            <a:endParaRPr lang="en-US" b="1"/>
          </a:p>
          <a:p>
            <a:pPr>
              <a:buFont typeface="Wingdings" pitchFamily="2" charset="2"/>
              <a:buChar char="Ø"/>
            </a:pPr>
            <a:r>
              <a:rPr lang="en-US" b="1"/>
              <a:t>We perform the drop test and document the test</a:t>
            </a:r>
          </a:p>
          <a:p>
            <a:pPr>
              <a:buFont typeface="Wingdings" pitchFamily="2" charset="2"/>
              <a:buChar char="Ø"/>
            </a:pPr>
            <a:endParaRPr lang="en-US" b="1"/>
          </a:p>
          <a:p>
            <a:pPr>
              <a:buFont typeface="Wingdings" pitchFamily="2" charset="2"/>
              <a:buChar char="Ø"/>
            </a:pPr>
            <a:r>
              <a:rPr lang="en-US" b="1"/>
              <a:t>We provide the original completed drop test certification and a copy is given to the end user and we keep a copy on file</a:t>
            </a:r>
          </a:p>
          <a:p>
            <a:pPr>
              <a:buFont typeface="Wingdings" pitchFamily="2" charset="2"/>
              <a:buChar char="Ø"/>
            </a:pPr>
            <a:endParaRPr lang="en-US" b="1"/>
          </a:p>
          <a:p>
            <a:pPr>
              <a:buFont typeface="Wingdings" pitchFamily="2" charset="2"/>
              <a:buChar char="Ø"/>
            </a:pPr>
            <a:r>
              <a:rPr lang="en-US" b="1"/>
              <a:t>Your door is tagged certifying the test was performed</a:t>
            </a:r>
          </a:p>
          <a:p>
            <a:pPr>
              <a:buFont typeface="Wingdings" pitchFamily="2" charset="2"/>
              <a:buChar char="Ø"/>
            </a:pPr>
            <a:endParaRPr lang="en-US" b="1"/>
          </a:p>
          <a:p>
            <a:pPr>
              <a:buFont typeface="Wingdings" pitchFamily="2" charset="2"/>
              <a:buChar char="Ø"/>
            </a:pPr>
            <a:r>
              <a:rPr lang="en-US" b="1"/>
              <a:t>We can provide replacement doors should the need arise</a:t>
            </a:r>
          </a:p>
          <a:p>
            <a:pPr>
              <a:buFont typeface="Wingdings" pitchFamily="2" charset="2"/>
              <a:buChar char="Ø"/>
            </a:pPr>
            <a:endParaRPr lang="en-US" b="1"/>
          </a:p>
          <a:p>
            <a:pPr>
              <a:buFont typeface="Wingdings" pitchFamily="2" charset="2"/>
              <a:buChar char="Ø"/>
            </a:pPr>
            <a:r>
              <a:rPr lang="en-US" b="1"/>
              <a:t>Our technicians can make service recommendations based on your doors needs for the application and usage of the door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450850" y="223838"/>
            <a:ext cx="11277600" cy="8710612"/>
          </a:xfrm>
          <a:prstGeom prst="rect">
            <a:avLst/>
          </a:prstGeom>
          <a:noFill/>
          <a:ln w="9525">
            <a:noFill/>
            <a:miter lim="800000"/>
            <a:headEnd/>
            <a:tailEnd/>
          </a:ln>
        </p:spPr>
        <p:txBody>
          <a:bodyPr>
            <a:spAutoFit/>
          </a:bodyPr>
          <a:lstStyle/>
          <a:p>
            <a:r>
              <a:rPr lang="en-US" sz="4000" b="1"/>
              <a:t>ANNUAL TESTING OF YOUR FIRE DOORS AND SHUTTERS</a:t>
            </a:r>
          </a:p>
          <a:p>
            <a:endParaRPr lang="en-US"/>
          </a:p>
          <a:p>
            <a:pPr>
              <a:buFont typeface="Wingdings" pitchFamily="2" charset="2"/>
              <a:buChar char="Ø"/>
            </a:pPr>
            <a:r>
              <a:rPr lang="en-US"/>
              <a:t>IS THE MOST COST-EFFECTIVE WAY TO AVOID MALFUNCTIONING IN THE EVENT OF AN EMERGENCY AND TO MAINTAIN A </a:t>
            </a:r>
            <a:r>
              <a:rPr lang="en-US" b="1"/>
              <a:t>SAFE</a:t>
            </a:r>
            <a:r>
              <a:rPr lang="en-US"/>
              <a:t> ENVIRONMENT FOR YOU AND YOUR EMPLOYEES</a:t>
            </a:r>
          </a:p>
          <a:p>
            <a:pPr>
              <a:buFont typeface="Wingdings" pitchFamily="2" charset="2"/>
              <a:buChar char="Ø"/>
            </a:pPr>
            <a:endParaRPr lang="en-US"/>
          </a:p>
          <a:p>
            <a:pPr>
              <a:buFont typeface="Wingdings" pitchFamily="2" charset="2"/>
              <a:buChar char="Ø"/>
            </a:pPr>
            <a:r>
              <a:rPr lang="en-US"/>
              <a:t>TESTING WILL PROTECT YOUR INVESTMENT</a:t>
            </a:r>
          </a:p>
          <a:p>
            <a:pPr>
              <a:buFont typeface="Wingdings" pitchFamily="2" charset="2"/>
              <a:buChar char="Ø"/>
            </a:pPr>
            <a:endParaRPr lang="en-US"/>
          </a:p>
          <a:p>
            <a:pPr>
              <a:buFont typeface="Wingdings" pitchFamily="2" charset="2"/>
              <a:buChar char="Ø"/>
            </a:pPr>
            <a:r>
              <a:rPr lang="en-US"/>
              <a:t>TESTING WILL EXTEND THE LIFE OF YOUR FIRE DOORS &amp; SHUTTERS</a:t>
            </a:r>
          </a:p>
          <a:p>
            <a:pPr>
              <a:buFont typeface="Wingdings" pitchFamily="2" charset="2"/>
              <a:buChar char="Ø"/>
            </a:pPr>
            <a:endParaRPr lang="en-US"/>
          </a:p>
          <a:p>
            <a:pPr>
              <a:buFont typeface="Wingdings" pitchFamily="2" charset="2"/>
              <a:buChar char="Ø"/>
            </a:pPr>
            <a:r>
              <a:rPr lang="en-US"/>
              <a:t>WHEN YOU HAVE YOUR FIRE DOORS AND SHUTTERS TESTED ANNUALLY YOU WILL HAVE THE PIECE OF MIND THAT THEY WILL FUNCTION PROPERLY WHEN YOU NEED THEM TO</a:t>
            </a:r>
          </a:p>
          <a:p>
            <a:pPr>
              <a:buFont typeface="Wingdings" pitchFamily="2" charset="2"/>
              <a:buChar char="Ø"/>
            </a:pPr>
            <a:endParaRPr lang="en-US"/>
          </a:p>
          <a:p>
            <a:pPr>
              <a:buFont typeface="Wingdings" pitchFamily="2" charset="2"/>
              <a:buChar char="Ø"/>
            </a:pPr>
            <a:r>
              <a:rPr lang="en-US"/>
              <a:t>ANNUAL SERVICE PROGRAMS MAY REDUCE YOUR INSURANCE PREMIUMS (CHECK WITH YOUR INSURER FOR MORE DETAILS)</a:t>
            </a:r>
          </a:p>
          <a:p>
            <a:pPr>
              <a:buFont typeface="Wingdings" pitchFamily="2" charset="2"/>
              <a:buChar char="Ø"/>
            </a:pPr>
            <a:endParaRPr lang="en-US"/>
          </a:p>
          <a:p>
            <a:pPr>
              <a:buFont typeface="Wingdings" pitchFamily="2" charset="2"/>
              <a:buChar char="Ø"/>
            </a:pPr>
            <a:r>
              <a:rPr lang="en-US"/>
              <a:t>IT’S A SMALL PRICE TO PAY CONSIDERING THE ALTERNATIVE</a:t>
            </a:r>
          </a:p>
          <a:p>
            <a:pPr>
              <a:buFont typeface="Wingdings" pitchFamily="2" charset="2"/>
              <a:buChar char="Ø"/>
            </a:pPr>
            <a:endParaRPr lang="en-US"/>
          </a:p>
          <a:p>
            <a:pPr>
              <a:buFont typeface="Wingdings" pitchFamily="2" charset="2"/>
              <a:buChar char="Ø"/>
            </a:pPr>
            <a:r>
              <a:rPr lang="en-US"/>
              <a:t>WE OFFER AFFORDABLE SERVICE AGREEMENTS FOR ALL FIRE DOORS AND SHUTTERS.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00">
            <a:alpha val="0"/>
          </a:srgbClr>
        </a:solidFill>
        <a:effectLst/>
      </p:bgPr>
    </p:bg>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755650" y="2890838"/>
            <a:ext cx="10744200" cy="4524375"/>
          </a:xfrm>
          <a:prstGeom prst="rect">
            <a:avLst/>
          </a:prstGeom>
          <a:noFill/>
          <a:ln w="9525">
            <a:noFill/>
            <a:miter lim="800000"/>
            <a:headEnd/>
            <a:tailEnd/>
          </a:ln>
        </p:spPr>
        <p:txBody>
          <a:bodyPr>
            <a:spAutoFit/>
          </a:bodyPr>
          <a:lstStyle/>
          <a:p>
            <a:endParaRPr lang="en-US"/>
          </a:p>
          <a:p>
            <a:pPr>
              <a:buFont typeface="Wingdings" pitchFamily="2" charset="2"/>
              <a:buChar char="ü"/>
            </a:pPr>
            <a:r>
              <a:rPr lang="en-US" b="1"/>
              <a:t>MOST CODES ARE MODELED AFTER THESE TWO PUBLICATIONS NFPA 80 &amp; NFPA 252</a:t>
            </a:r>
          </a:p>
          <a:p>
            <a:endParaRPr lang="en-US" b="1"/>
          </a:p>
          <a:p>
            <a:pPr>
              <a:buFont typeface="Wingdings" pitchFamily="2" charset="2"/>
              <a:buChar char="ü"/>
            </a:pPr>
            <a:r>
              <a:rPr lang="en-US" b="1"/>
              <a:t>ADOPTED BY MANY STATES, COUNTRIES AND MUNICIPALITIES</a:t>
            </a:r>
          </a:p>
          <a:p>
            <a:endParaRPr lang="en-US" b="1"/>
          </a:p>
          <a:p>
            <a:pPr>
              <a:buFont typeface="Wingdings" pitchFamily="2" charset="2"/>
              <a:buChar char="ü"/>
            </a:pPr>
            <a:r>
              <a:rPr lang="en-US" b="1"/>
              <a:t>LARGER CITIES AND COUNTIES MAY WRITE THEIR OWN CODES</a:t>
            </a:r>
          </a:p>
          <a:p>
            <a:endParaRPr lang="en-US" b="1"/>
          </a:p>
          <a:p>
            <a:pPr>
              <a:buFont typeface="Wingdings" pitchFamily="2" charset="2"/>
              <a:buChar char="ü"/>
            </a:pPr>
            <a:r>
              <a:rPr lang="en-US" b="1"/>
              <a:t>CODES MAY DIFFER FROM CITY TO CITY, COUNTY TO COUNTY ETC.</a:t>
            </a:r>
          </a:p>
          <a:p>
            <a:endParaRPr lang="en-US" b="1"/>
          </a:p>
          <a:p>
            <a:pPr>
              <a:buFont typeface="Wingdings" pitchFamily="2" charset="2"/>
              <a:buChar char="ü"/>
            </a:pPr>
            <a:r>
              <a:rPr lang="en-US" b="1"/>
              <a:t>LOCAL CODES SHOULD ALWAYS BE RESEARCHED</a:t>
            </a:r>
          </a:p>
          <a:p>
            <a:endParaRPr lang="en-US"/>
          </a:p>
        </p:txBody>
      </p:sp>
      <p:sp>
        <p:nvSpPr>
          <p:cNvPr id="8195" name="TextBox 3"/>
          <p:cNvSpPr txBox="1">
            <a:spLocks noChangeArrowheads="1"/>
          </p:cNvSpPr>
          <p:nvPr/>
        </p:nvSpPr>
        <p:spPr bwMode="auto">
          <a:xfrm>
            <a:off x="1441450" y="985838"/>
            <a:ext cx="8839200" cy="1200150"/>
          </a:xfrm>
          <a:prstGeom prst="rect">
            <a:avLst/>
          </a:prstGeom>
          <a:solidFill>
            <a:srgbClr val="FF0000"/>
          </a:solidFill>
          <a:ln w="9525">
            <a:noFill/>
            <a:miter lim="800000"/>
            <a:headEnd/>
            <a:tailEnd/>
          </a:ln>
        </p:spPr>
        <p:txBody>
          <a:bodyPr>
            <a:spAutoFit/>
          </a:bodyPr>
          <a:lstStyle/>
          <a:p>
            <a:r>
              <a:rPr lang="en-US" sz="3600" b="1"/>
              <a:t>NFPA 5000 BUILDING CONSTRUCTION AND SAFETY CODE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1060450" y="1062038"/>
            <a:ext cx="9753600" cy="5632450"/>
          </a:xfrm>
          <a:prstGeom prst="rect">
            <a:avLst/>
          </a:prstGeom>
          <a:noFill/>
          <a:ln w="9525">
            <a:noFill/>
            <a:miter lim="800000"/>
            <a:headEnd/>
            <a:tailEnd/>
          </a:ln>
        </p:spPr>
        <p:txBody>
          <a:bodyPr>
            <a:spAutoFit/>
          </a:bodyPr>
          <a:lstStyle/>
          <a:p>
            <a:r>
              <a:rPr lang="en-US" sz="3600" b="1">
                <a:solidFill>
                  <a:srgbClr val="FF0000"/>
                </a:solidFill>
              </a:rPr>
              <a:t>ADDITIONAL FIRE DOOR REQUIREMENTS MAY BE IMPOSED BY:</a:t>
            </a:r>
          </a:p>
          <a:p>
            <a:endParaRPr lang="en-US"/>
          </a:p>
          <a:p>
            <a:r>
              <a:rPr lang="en-US"/>
              <a:t>ARCHITECTS</a:t>
            </a:r>
          </a:p>
          <a:p>
            <a:r>
              <a:rPr lang="en-US"/>
              <a:t>BUILDING INSURANCE UNDERWRITERS</a:t>
            </a:r>
          </a:p>
          <a:p>
            <a:r>
              <a:rPr lang="en-US"/>
              <a:t>RISK MANAGEMENT COMPANIES</a:t>
            </a:r>
          </a:p>
          <a:p>
            <a:r>
              <a:rPr lang="en-US"/>
              <a:t>RISK MANAGEMENT DEPARTMENTS</a:t>
            </a:r>
          </a:p>
          <a:p>
            <a:endParaRPr lang="en-US"/>
          </a:p>
          <a:p>
            <a:r>
              <a:rPr lang="en-US"/>
              <a:t>THESE INDIVIDUALS MAY ENFORCE ADDITIONAL REQUIREMENTS ABOVE AND BEYOND STATE AND LOCAL CODES, KNOWLEDGE AND UNDERSTANDING OF THESE ADDITIONAL REQUIREMENTS IS CRITICAL</a:t>
            </a:r>
          </a:p>
          <a:p>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1441450" y="1214438"/>
            <a:ext cx="9220200" cy="5386387"/>
          </a:xfrm>
          <a:prstGeom prst="rect">
            <a:avLst/>
          </a:prstGeom>
          <a:noFill/>
          <a:ln w="9525">
            <a:noFill/>
            <a:miter lim="800000"/>
            <a:headEnd/>
            <a:tailEnd/>
          </a:ln>
        </p:spPr>
        <p:txBody>
          <a:bodyPr>
            <a:spAutoFit/>
          </a:bodyPr>
          <a:lstStyle/>
          <a:p>
            <a:r>
              <a:rPr lang="en-US" sz="3200" b="1">
                <a:solidFill>
                  <a:srgbClr val="FF0000"/>
                </a:solidFill>
              </a:rPr>
              <a:t>AUTHORITY HAVING JURISDICTION – AHJ</a:t>
            </a:r>
          </a:p>
          <a:p>
            <a:endParaRPr lang="en-US"/>
          </a:p>
          <a:p>
            <a:r>
              <a:rPr lang="en-US"/>
              <a:t>CODE ADMINISTRATION, FINAL CODE INTERPRETATION AND FINAL PRODUCT APPROVED FALL UNDER THE AHJ</a:t>
            </a:r>
          </a:p>
          <a:p>
            <a:endParaRPr lang="en-US"/>
          </a:p>
          <a:p>
            <a:r>
              <a:rPr lang="en-US"/>
              <a:t>NFPA 80 DEFINES THE AHJ AS THE ORGANIZATION, OFFICE OR INDIVIDUAL RESPONSIBLE FOR APPROVING EQUIPMENTS, AN INSTALLATION OR A PROCEDURE.</a:t>
            </a:r>
          </a:p>
          <a:p>
            <a:endParaRPr lang="en-US"/>
          </a:p>
          <a:p>
            <a:r>
              <a:rPr lang="en-US"/>
              <a:t>BUILDING CODE OFFICIALS: FIRE MARSHALS AND STATE AND FEDERAL GOVERNMENT OFFICIALS MAY BE AN AHJ</a:t>
            </a:r>
          </a:p>
          <a:p>
            <a:endParaRPr lang="en-US"/>
          </a:p>
          <a:p>
            <a:r>
              <a:rPr lang="en-US"/>
              <a:t>GENERAL CONTRACTORS, FIREFIGHTERS AND BUILDING OWNERS ARE </a:t>
            </a:r>
            <a:r>
              <a:rPr lang="en-US" b="1"/>
              <a:t>NOT</a:t>
            </a:r>
            <a:r>
              <a:rPr lang="en-US"/>
              <a:t> RECOGNIZED AS AHJ’s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176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176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1000</Words>
  <Application>Microsoft Office PowerPoint</Application>
  <PresentationFormat>Ledger Paper (11x17 in)</PresentationFormat>
  <Paragraphs>103</Paragraphs>
  <Slides>14</Slides>
  <Notes>1</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FIRE DOOR INSPECTIONS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Hamburg Overhead Door</dc:title>
  <dc:creator>Jessica Utley</dc:creator>
  <cp:lastModifiedBy>Jen</cp:lastModifiedBy>
  <cp:revision>56</cp:revision>
  <dcterms:created xsi:type="dcterms:W3CDTF">2011-11-10T13:39:47Z</dcterms:created>
  <dcterms:modified xsi:type="dcterms:W3CDTF">2015-06-25T20:57:03Z</dcterms:modified>
</cp:coreProperties>
</file>